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9" r:id="rId4"/>
    <p:sldId id="260" r:id="rId5"/>
    <p:sldId id="263" r:id="rId6"/>
    <p:sldId id="262" r:id="rId7"/>
    <p:sldId id="264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44B"/>
    <a:srgbClr val="0033CC"/>
    <a:srgbClr val="E10A2D"/>
    <a:srgbClr val="CCECFF"/>
    <a:srgbClr val="61D6FF"/>
    <a:srgbClr val="58BEC0"/>
    <a:srgbClr val="33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72" autoAdjust="0"/>
    <p:restoredTop sz="94660"/>
  </p:normalViewPr>
  <p:slideViewPr>
    <p:cSldViewPr>
      <p:cViewPr>
        <p:scale>
          <a:sx n="100" d="100"/>
          <a:sy n="100" d="100"/>
        </p:scale>
        <p:origin x="-102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8C447-12C3-424F-9146-9AF26EE6C6D4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96632-5B6D-45AD-A8F3-BB0F055F85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57FC9-1190-4E0E-87DB-217DD9439896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D43C2-A72E-4B85-B510-8F2B80AEB1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CCEC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0" y="1447800"/>
            <a:ext cx="6399212" cy="23622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905000" y="1676400"/>
            <a:ext cx="6396037" cy="22860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531938" y="1414463"/>
            <a:ext cx="6392862" cy="2286000"/>
          </a:xfrm>
          <a:prstGeom prst="roundRect">
            <a:avLst>
              <a:gd name="adj" fmla="val 16667"/>
            </a:avLst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7" name="Picture 28" descr="SouthWest_Logo_RGB_JPG"/>
          <p:cNvPicPr>
            <a:picLocks noChangeAspect="1" noChangeArrowheads="1"/>
          </p:cNvPicPr>
          <p:nvPr/>
        </p:nvPicPr>
        <p:blipFill>
          <a:blip r:embed="rId2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RESUME</a:t>
            </a:r>
            <a:r>
              <a:rPr lang="en-US" sz="1200" b="1" dirty="0" smtClean="0">
                <a:solidFill>
                  <a:schemeClr val="accent1"/>
                </a:solidFill>
              </a:rPr>
              <a:t> WRITER’S </a:t>
            </a:r>
            <a:r>
              <a:rPr lang="en-US" sz="1200" b="1" dirty="0">
                <a:solidFill>
                  <a:schemeClr val="accent1"/>
                </a:solidFill>
              </a:rPr>
              <a:t>WORKBOOK  </a:t>
            </a:r>
          </a:p>
        </p:txBody>
      </p:sp>
      <p:sp>
        <p:nvSpPr>
          <p:cNvPr id="16" name="Oval 15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18" name="Oval 17"/>
          <p:cNvSpPr>
            <a:spLocks noChangeAspect="1" noChangeArrowheads="1"/>
          </p:cNvSpPr>
          <p:nvPr userDrawn="1"/>
        </p:nvSpPr>
        <p:spPr bwMode="hidden">
          <a:xfrm>
            <a:off x="3959225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19" name="Oval 18"/>
          <p:cNvSpPr>
            <a:spLocks noChangeAspect="1" noChangeArrowheads="1"/>
          </p:cNvSpPr>
          <p:nvPr userDrawn="1"/>
        </p:nvSpPr>
        <p:spPr bwMode="hidden">
          <a:xfrm>
            <a:off x="3694113" y="6627813"/>
            <a:ext cx="155575" cy="155575"/>
          </a:xfrm>
          <a:prstGeom prst="ellipse">
            <a:avLst/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0" name="Oval 19"/>
          <p:cNvSpPr>
            <a:spLocks noChangeAspect="1" noChangeArrowheads="1"/>
          </p:cNvSpPr>
          <p:nvPr userDrawn="1"/>
        </p:nvSpPr>
        <p:spPr bwMode="hidden">
          <a:xfrm>
            <a:off x="3427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1" name="Oval 20"/>
          <p:cNvSpPr>
            <a:spLocks noChangeAspect="1" noChangeArrowheads="1"/>
          </p:cNvSpPr>
          <p:nvPr userDrawn="1"/>
        </p:nvSpPr>
        <p:spPr bwMode="hidden">
          <a:xfrm>
            <a:off x="2895600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2" name="Oval 21"/>
          <p:cNvSpPr>
            <a:spLocks noChangeAspect="1" noChangeArrowheads="1"/>
          </p:cNvSpPr>
          <p:nvPr userDrawn="1"/>
        </p:nvSpPr>
        <p:spPr bwMode="hidden">
          <a:xfrm>
            <a:off x="3162300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4" name="Oval 23"/>
          <p:cNvSpPr>
            <a:spLocks noChangeAspect="1" noChangeArrowheads="1"/>
          </p:cNvSpPr>
          <p:nvPr userDrawn="1"/>
        </p:nvSpPr>
        <p:spPr bwMode="hidden">
          <a:xfrm flipH="1">
            <a:off x="7848600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5" name="Oval 24"/>
          <p:cNvSpPr>
            <a:spLocks noChangeAspect="1" noChangeArrowheads="1"/>
          </p:cNvSpPr>
          <p:nvPr userDrawn="1"/>
        </p:nvSpPr>
        <p:spPr bwMode="hidden">
          <a:xfrm>
            <a:off x="8113713" y="6627813"/>
            <a:ext cx="155575" cy="1555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6" name="Oval 25"/>
          <p:cNvSpPr>
            <a:spLocks noChangeAspect="1" noChangeArrowheads="1"/>
          </p:cNvSpPr>
          <p:nvPr userDrawn="1"/>
        </p:nvSpPr>
        <p:spPr bwMode="hidden">
          <a:xfrm flipH="1">
            <a:off x="8380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7" name="Oval 26"/>
          <p:cNvSpPr>
            <a:spLocks noChangeAspect="1" noChangeArrowheads="1"/>
          </p:cNvSpPr>
          <p:nvPr userDrawn="1"/>
        </p:nvSpPr>
        <p:spPr bwMode="hidden">
          <a:xfrm flipH="1">
            <a:off x="8912225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8" name="Oval 27"/>
          <p:cNvSpPr>
            <a:spLocks noChangeAspect="1" noChangeArrowheads="1"/>
          </p:cNvSpPr>
          <p:nvPr userDrawn="1"/>
        </p:nvSpPr>
        <p:spPr bwMode="hidden">
          <a:xfrm flipH="1">
            <a:off x="86455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9" name="AutoShape 28"/>
          <p:cNvSpPr>
            <a:spLocks noChangeArrowheads="1"/>
          </p:cNvSpPr>
          <p:nvPr userDrawn="1"/>
        </p:nvSpPr>
        <p:spPr bwMode="auto">
          <a:xfrm>
            <a:off x="1066800" y="990600"/>
            <a:ext cx="6389687" cy="22860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" name="AutoShape 29"/>
          <p:cNvSpPr>
            <a:spLocks noChangeArrowheads="1"/>
          </p:cNvSpPr>
          <p:nvPr userDrawn="1"/>
        </p:nvSpPr>
        <p:spPr bwMode="auto">
          <a:xfrm>
            <a:off x="776288" y="1371600"/>
            <a:ext cx="6310312" cy="2362199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 userDrawn="1">
            <p:ph type="subTitle" idx="1" hasCustomPrompt="1"/>
          </p:nvPr>
        </p:nvSpPr>
        <p:spPr>
          <a:xfrm>
            <a:off x="1752600" y="3886200"/>
            <a:ext cx="5867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4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150" name="Rectangle 30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1371600" y="1414463"/>
            <a:ext cx="5484813" cy="2286000"/>
          </a:xfrm>
          <a:ln w="76200"/>
        </p:spPr>
        <p:txBody>
          <a:bodyPr/>
          <a:lstStyle>
            <a:lvl1pPr>
              <a:defRPr sz="6600">
                <a:solidFill>
                  <a:schemeClr val="bg1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US" dirty="0" smtClean="0"/>
              <a:t>CHAPTER 1</a:t>
            </a:r>
            <a:endParaRPr lang="en-US" dirty="0"/>
          </a:p>
        </p:txBody>
      </p:sp>
      <p:sp>
        <p:nvSpPr>
          <p:cNvPr id="32" name="TextBox 31"/>
          <p:cNvSpPr txBox="1"/>
          <p:nvPr userDrawn="1"/>
        </p:nvSpPr>
        <p:spPr>
          <a:xfrm>
            <a:off x="1600200" y="2971800"/>
            <a:ext cx="43434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 anchor="t" anchorCtr="0">
            <a:spAutoFit/>
          </a:bodyPr>
          <a:lstStyle/>
          <a:p>
            <a:endParaRPr lang="en-US" sz="4000" baseline="0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>
            <a:spLocks noChangeAspect="1" noChangeArrowheads="1"/>
          </p:cNvSpPr>
          <p:nvPr userDrawn="1"/>
        </p:nvSpPr>
        <p:spPr bwMode="hidden">
          <a:xfrm flipH="1">
            <a:off x="2057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37" name="Oval 36"/>
          <p:cNvSpPr>
            <a:spLocks noChangeAspect="1" noChangeArrowheads="1"/>
          </p:cNvSpPr>
          <p:nvPr userDrawn="1"/>
        </p:nvSpPr>
        <p:spPr bwMode="hidden">
          <a:xfrm flipH="1">
            <a:off x="2286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38" name="Oval 37"/>
          <p:cNvSpPr>
            <a:spLocks noChangeAspect="1" noChangeArrowheads="1"/>
          </p:cNvSpPr>
          <p:nvPr userDrawn="1"/>
        </p:nvSpPr>
        <p:spPr bwMode="hidden">
          <a:xfrm flipH="1">
            <a:off x="2514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39" name="Oval 38"/>
          <p:cNvSpPr>
            <a:spLocks noChangeAspect="1" noChangeArrowheads="1"/>
          </p:cNvSpPr>
          <p:nvPr userDrawn="1"/>
        </p:nvSpPr>
        <p:spPr bwMode="hidden">
          <a:xfrm flipH="1">
            <a:off x="2743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0" name="Oval 39"/>
          <p:cNvSpPr>
            <a:spLocks noChangeAspect="1" noChangeArrowheads="1"/>
          </p:cNvSpPr>
          <p:nvPr userDrawn="1"/>
        </p:nvSpPr>
        <p:spPr bwMode="hidden">
          <a:xfrm flipH="1">
            <a:off x="2971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1" name="Oval 40"/>
          <p:cNvSpPr>
            <a:spLocks noChangeAspect="1" noChangeArrowheads="1"/>
          </p:cNvSpPr>
          <p:nvPr userDrawn="1"/>
        </p:nvSpPr>
        <p:spPr bwMode="hidden">
          <a:xfrm flipH="1">
            <a:off x="3200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2" name="Oval 41"/>
          <p:cNvSpPr>
            <a:spLocks noChangeAspect="1" noChangeArrowheads="1"/>
          </p:cNvSpPr>
          <p:nvPr userDrawn="1"/>
        </p:nvSpPr>
        <p:spPr bwMode="hidden">
          <a:xfrm flipH="1">
            <a:off x="3429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3" name="Oval 42"/>
          <p:cNvSpPr>
            <a:spLocks noChangeAspect="1" noChangeArrowheads="1"/>
          </p:cNvSpPr>
          <p:nvPr userDrawn="1"/>
        </p:nvSpPr>
        <p:spPr bwMode="hidden">
          <a:xfrm flipH="1">
            <a:off x="3657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4" name="Oval 43"/>
          <p:cNvSpPr>
            <a:spLocks noChangeAspect="1" noChangeArrowheads="1"/>
          </p:cNvSpPr>
          <p:nvPr userDrawn="1"/>
        </p:nvSpPr>
        <p:spPr bwMode="hidden">
          <a:xfrm flipH="1">
            <a:off x="3886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5" name="Oval 44"/>
          <p:cNvSpPr>
            <a:spLocks noChangeAspect="1" noChangeArrowheads="1"/>
          </p:cNvSpPr>
          <p:nvPr userDrawn="1"/>
        </p:nvSpPr>
        <p:spPr bwMode="hidden">
          <a:xfrm flipH="1">
            <a:off x="4114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6" name="Oval 45"/>
          <p:cNvSpPr>
            <a:spLocks noChangeAspect="1" noChangeArrowheads="1"/>
          </p:cNvSpPr>
          <p:nvPr userDrawn="1"/>
        </p:nvSpPr>
        <p:spPr bwMode="hidden">
          <a:xfrm flipH="1">
            <a:off x="4343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7" name="Oval 46"/>
          <p:cNvSpPr>
            <a:spLocks noChangeAspect="1" noChangeArrowheads="1"/>
          </p:cNvSpPr>
          <p:nvPr userDrawn="1"/>
        </p:nvSpPr>
        <p:spPr bwMode="hidden">
          <a:xfrm flipH="1">
            <a:off x="4572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8" name="Oval 47"/>
          <p:cNvSpPr>
            <a:spLocks noChangeAspect="1" noChangeArrowheads="1"/>
          </p:cNvSpPr>
          <p:nvPr userDrawn="1"/>
        </p:nvSpPr>
        <p:spPr bwMode="hidden">
          <a:xfrm flipH="1">
            <a:off x="4800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9" name="Oval 48"/>
          <p:cNvSpPr>
            <a:spLocks noChangeAspect="1" noChangeArrowheads="1"/>
          </p:cNvSpPr>
          <p:nvPr userDrawn="1"/>
        </p:nvSpPr>
        <p:spPr bwMode="hidden">
          <a:xfrm flipH="1">
            <a:off x="5029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0" name="Oval 49"/>
          <p:cNvSpPr>
            <a:spLocks noChangeAspect="1" noChangeArrowheads="1"/>
          </p:cNvSpPr>
          <p:nvPr userDrawn="1"/>
        </p:nvSpPr>
        <p:spPr bwMode="hidden">
          <a:xfrm flipH="1">
            <a:off x="5257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1" name="Oval 50"/>
          <p:cNvSpPr>
            <a:spLocks noChangeAspect="1" noChangeArrowheads="1"/>
          </p:cNvSpPr>
          <p:nvPr userDrawn="1"/>
        </p:nvSpPr>
        <p:spPr bwMode="hidden">
          <a:xfrm flipH="1">
            <a:off x="5486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8614ED6-A9D0-4F58-89C7-E1FE2C8444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2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7DBA231-A2A7-4813-B90D-3E0EC47343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2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aseline="0"/>
            </a:lvl1pPr>
            <a:lvl2pPr>
              <a:defRPr sz="2400" baseline="0"/>
            </a:lvl2pPr>
            <a:lvl3pPr>
              <a:defRPr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7772400" y="6556375"/>
            <a:ext cx="1219200" cy="301625"/>
          </a:xfrm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2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</a:t>
            </a:r>
            <a:fld id="{0A96650A-17D0-4770-838F-832FCC85D28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2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5B61A40D-DB14-4C49-B8B8-7C7E630911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2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4A97898-4905-47F0-9A37-D961A6040B4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2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19C2520-EA1C-4520-BA53-AC909DA693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2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AE0777D-6C31-4CE9-AC08-3240C198F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2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10A2CFE-55E5-4155-86B8-C2333DA43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2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79E8096-9A50-4385-87F2-53363C37F2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2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7" name="Picture 3" descr="SouthWest_Logo_RGB_JPG"/>
          <p:cNvPicPr>
            <a:picLocks noChangeAspect="1" noChangeArrowheads="1"/>
          </p:cNvPicPr>
          <p:nvPr/>
        </p:nvPicPr>
        <p:blipFill>
          <a:blip r:embed="rId13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978775" y="66675"/>
            <a:ext cx="1165225" cy="319088"/>
            <a:chOff x="7978775" y="66675"/>
            <a:chExt cx="1165225" cy="319088"/>
          </a:xfrm>
        </p:grpSpPr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8229600" y="66675"/>
              <a:ext cx="914400" cy="31750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9" name="AutoShape 13"/>
            <p:cNvSpPr>
              <a:spLocks noChangeArrowheads="1"/>
            </p:cNvSpPr>
            <p:nvPr/>
          </p:nvSpPr>
          <p:spPr bwMode="auto">
            <a:xfrm flipH="1">
              <a:off x="7978775" y="66675"/>
              <a:ext cx="260350" cy="319088"/>
            </a:xfrm>
            <a:prstGeom prst="flowChartDelay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RESUME WRITER’S WORKBOOK 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03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85725"/>
            <a:ext cx="1066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baseline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08A780C-23D5-4DD0-859E-C0494ECC86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48600" y="6554788"/>
            <a:ext cx="1219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58BEC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Chapter  2</a:t>
            </a:r>
            <a:endParaRPr lang="en-US" dirty="0"/>
          </a:p>
        </p:txBody>
      </p:sp>
      <p:sp>
        <p:nvSpPr>
          <p:cNvPr id="4115" name="Oval 19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grpSp>
        <p:nvGrpSpPr>
          <p:cNvPr id="1038" name="Group 20"/>
          <p:cNvGrpSpPr>
            <a:grpSpLocks/>
          </p:cNvGrpSpPr>
          <p:nvPr/>
        </p:nvGrpSpPr>
        <p:grpSpPr bwMode="auto">
          <a:xfrm flipH="1">
            <a:off x="2895600" y="6627813"/>
            <a:ext cx="1219200" cy="155575"/>
            <a:chOff x="2496" y="4175"/>
            <a:chExt cx="768" cy="98"/>
          </a:xfrm>
        </p:grpSpPr>
        <p:sp>
          <p:nvSpPr>
            <p:cNvPr id="4117" name="Oval 21"/>
            <p:cNvSpPr>
              <a:spLocks noChangeAspect="1" noChangeArrowheads="1"/>
            </p:cNvSpPr>
            <p:nvPr userDrawn="1"/>
          </p:nvSpPr>
          <p:spPr bwMode="hidden">
            <a:xfrm flipH="1">
              <a:off x="2496" y="4175"/>
              <a:ext cx="98" cy="98"/>
            </a:xfrm>
            <a:prstGeom prst="ellipse">
              <a:avLst/>
            </a:prstGeom>
            <a:solidFill>
              <a:srgbClr val="58BE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18" name="Oval 22"/>
            <p:cNvSpPr>
              <a:spLocks noChangeAspect="1" noChangeArrowheads="1"/>
            </p:cNvSpPr>
            <p:nvPr userDrawn="1"/>
          </p:nvSpPr>
          <p:spPr bwMode="hidden">
            <a:xfrm flipH="1">
              <a:off x="2663" y="4175"/>
              <a:ext cx="98" cy="98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19" name="Oval 23"/>
            <p:cNvSpPr>
              <a:spLocks noChangeAspect="1" noChangeArrowheads="1"/>
            </p:cNvSpPr>
            <p:nvPr userDrawn="1"/>
          </p:nvSpPr>
          <p:spPr bwMode="hidden">
            <a:xfrm flipH="1">
              <a:off x="2831" y="4175"/>
              <a:ext cx="98" cy="98"/>
            </a:xfrm>
            <a:prstGeom prst="ellipse">
              <a:avLst/>
            </a:prstGeom>
            <a:solidFill>
              <a:srgbClr val="FFD44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20" name="Oval 24"/>
            <p:cNvSpPr>
              <a:spLocks noChangeAspect="1" noChangeArrowheads="1"/>
            </p:cNvSpPr>
            <p:nvPr userDrawn="1"/>
          </p:nvSpPr>
          <p:spPr bwMode="hidden">
            <a:xfrm flipH="1">
              <a:off x="3166" y="4175"/>
              <a:ext cx="98" cy="9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21" name="Oval 25"/>
            <p:cNvSpPr>
              <a:spLocks noChangeAspect="1" noChangeArrowheads="1"/>
            </p:cNvSpPr>
            <p:nvPr userDrawn="1"/>
          </p:nvSpPr>
          <p:spPr bwMode="hidden">
            <a:xfrm flipH="1">
              <a:off x="2998" y="4175"/>
              <a:ext cx="98" cy="98"/>
            </a:xfrm>
            <a:prstGeom prst="ellipse">
              <a:avLst/>
            </a:pr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aseline="0">
          <a:solidFill>
            <a:srgbClr val="0033C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SzPct val="95000"/>
        <a:buFont typeface="Wingdings" pitchFamily="2" charset="2"/>
        <a:buChar char="S"/>
        <a:defRPr sz="28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Font typeface="Wingdings" pitchFamily="2" charset="2"/>
        <a:buChar char="S"/>
        <a:defRPr sz="2400" baseline="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D44B"/>
        </a:buClr>
        <a:buFont typeface="Wingdings" pitchFamily="2" charset="2"/>
        <a:buChar char="S"/>
        <a:defRPr sz="2200" baseline="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0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58BE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Assessing Your Skills &amp; Setting a Goal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414463"/>
            <a:ext cx="5561013" cy="2286000"/>
          </a:xfrm>
          <a:ln w="9525"/>
        </p:spPr>
        <p:txBody>
          <a:bodyPr/>
          <a:lstStyle/>
          <a:p>
            <a:pPr eaLnBrk="1" hangingPunct="1"/>
            <a:r>
              <a:rPr lang="en-US" dirty="0" smtClean="0"/>
              <a:t>CHAPTER 2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33CC"/>
                </a:solidFill>
              </a:rPr>
              <a:t>Set a Realistic Job Search Goal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47800"/>
            <a:ext cx="8229600" cy="4525963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/>
              <a:t>Assess where your major interests lie.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/>
              <a:t>Do an honest evaluation of yourself and where you are most likely to succeed.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/>
              <a:t>Determine which jobs are available and which companies are most likely to hire.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/>
              <a:t>Decide which area you are best cut out for and design your job search goal accordingly.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/>
              <a:t>Choose a realistic job objective.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Slide</a:t>
            </a:r>
            <a:r>
              <a:rPr lang="en-US" dirty="0" smtClean="0"/>
              <a:t> </a:t>
            </a:r>
            <a:fld id="{9AE69AF2-0DF1-4CF3-8E49-1ABF965612DA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Your Assets = Your Skills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Your value to an employer is directly proportional to the skills you offer.</a:t>
            </a:r>
          </a:p>
          <a:p>
            <a:r>
              <a:rPr lang="en-US" dirty="0" smtClean="0"/>
              <a:t>Skills are not always technical.</a:t>
            </a:r>
          </a:p>
          <a:p>
            <a:r>
              <a:rPr lang="en-US" dirty="0" smtClean="0"/>
              <a:t>Skills can also be acquired through experience.</a:t>
            </a:r>
          </a:p>
          <a:p>
            <a:pPr lvl="1"/>
            <a:r>
              <a:rPr lang="en-US" dirty="0" smtClean="0"/>
              <a:t>Employment experience.</a:t>
            </a:r>
          </a:p>
          <a:p>
            <a:pPr lvl="1"/>
            <a:r>
              <a:rPr lang="en-US" dirty="0" smtClean="0"/>
              <a:t>Volunteer activities.</a:t>
            </a:r>
          </a:p>
          <a:p>
            <a:r>
              <a:rPr lang="en-US" dirty="0" smtClean="0"/>
              <a:t>Taking inventory of your skills and clearly knowing what you offer an employer is critical.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Slide</a:t>
            </a:r>
            <a:r>
              <a:rPr lang="en-US" dirty="0" smtClean="0"/>
              <a:t> </a:t>
            </a:r>
            <a:fld id="{9AE69AF2-0DF1-4CF3-8E49-1ABF965612DA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2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Technical Skill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47800"/>
            <a:ext cx="4038600" cy="452596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Account management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Auditing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Building maintenance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Career development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Construction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Designing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Electronics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Fashion design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447800"/>
            <a:ext cx="3886200" cy="452596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Finance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Geology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Hotel management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Jeweler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Journalism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Psychologist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Real estate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Social worker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5B61A40D-DB14-4C49-B8B8-7C7E6309110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2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Personality Traits Are Important 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Identify your three most marketable personality traits.</a:t>
            </a:r>
          </a:p>
          <a:p>
            <a:pPr lvl="1"/>
            <a:r>
              <a:rPr lang="en-US" i="1" dirty="0" smtClean="0">
                <a:solidFill>
                  <a:srgbClr val="0033CC"/>
                </a:solidFill>
              </a:rPr>
              <a:t>Marketable</a:t>
            </a:r>
            <a:r>
              <a:rPr lang="en-US" dirty="0" smtClean="0"/>
              <a:t> means those traits that are most in demand for your job goal and most impressive to your future employer.</a:t>
            </a:r>
          </a:p>
          <a:p>
            <a:r>
              <a:rPr lang="en-US" dirty="0" smtClean="0"/>
              <a:t>Be sure you can support each trait— </a:t>
            </a:r>
          </a:p>
          <a:p>
            <a:pPr lvl="1"/>
            <a:r>
              <a:rPr lang="en-US" dirty="0" smtClean="0"/>
              <a:t>With experience.</a:t>
            </a:r>
          </a:p>
          <a:p>
            <a:pPr lvl="1"/>
            <a:r>
              <a:rPr lang="en-US" dirty="0" smtClean="0"/>
              <a:t>With recommendations from others.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2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14400" y="5029200"/>
            <a:ext cx="6629400" cy="609600"/>
          </a:xfrm>
          <a:prstGeom prst="rect">
            <a:avLst/>
          </a:prstGeom>
          <a:solidFill>
            <a:srgbClr val="FFD44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E10A2D"/>
                </a:solidFill>
              </a:rPr>
              <a:t>Caution: </a:t>
            </a:r>
            <a:r>
              <a:rPr lang="en-US" sz="2400" dirty="0" smtClean="0">
                <a:solidFill>
                  <a:schemeClr val="tx1"/>
                </a:solidFill>
              </a:rPr>
              <a:t>Personality traits are subjective.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Marketable Personality Traits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319C2520-EA1C-4520-BA53-AC909DA69302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2</a:t>
            </a:r>
            <a:endParaRPr lang="en-US"/>
          </a:p>
        </p:txBody>
      </p:sp>
      <p:graphicFrame>
        <p:nvGraphicFramePr>
          <p:cNvPr id="5" name="Group 118"/>
          <p:cNvGraphicFramePr>
            <a:graphicFrameLocks/>
          </p:cNvGraphicFramePr>
          <p:nvPr/>
        </p:nvGraphicFramePr>
        <p:xfrm>
          <a:off x="685800" y="1295400"/>
          <a:ext cx="7924800" cy="2621280"/>
        </p:xfrm>
        <a:graphic>
          <a:graphicData uri="http://schemas.openxmlformats.org/drawingml/2006/table">
            <a:tbl>
              <a:tblPr/>
              <a:tblGrid>
                <a:gridCol w="3124200"/>
                <a:gridCol w="4800600"/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Examples include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0A2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	Task-oriented 	skills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Adaptable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Clear-thinking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Conscientious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Dependable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Innovative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Manages time effectively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Group 118"/>
          <p:cNvGraphicFramePr>
            <a:graphicFrameLocks/>
          </p:cNvGraphicFramePr>
          <p:nvPr/>
        </p:nvGraphicFramePr>
        <p:xfrm>
          <a:off x="685800" y="3962400"/>
          <a:ext cx="7924800" cy="1859280"/>
        </p:xfrm>
        <a:graphic>
          <a:graphicData uri="http://schemas.openxmlformats.org/drawingml/2006/table">
            <a:tbl>
              <a:tblPr/>
              <a:tblGrid>
                <a:gridCol w="3124200"/>
                <a:gridCol w="480060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	People-oriented 	skills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Ability to motivate others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Diplomatic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Gets along well with others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Good listener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Team player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Post-Assessment Checklist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For each skill or trait you have listed, ask yourself:</a:t>
            </a:r>
          </a:p>
          <a:p>
            <a:pPr marL="571500">
              <a:buFont typeface="Wingdings" pitchFamily="2" charset="2"/>
              <a:buChar char="ü"/>
            </a:pPr>
            <a:r>
              <a:rPr lang="en-US" sz="2600" dirty="0" smtClean="0"/>
              <a:t>Can you cite examples of when you’ve demonstrated that particular skill or trait?</a:t>
            </a:r>
          </a:p>
          <a:p>
            <a:pPr marL="571500">
              <a:buFont typeface="Wingdings" pitchFamily="2" charset="2"/>
              <a:buChar char="ü"/>
            </a:pPr>
            <a:r>
              <a:rPr lang="en-US" sz="2600" dirty="0" smtClean="0"/>
              <a:t>Can you cite on-the-job accomplishments that support that skill or trait?</a:t>
            </a:r>
          </a:p>
          <a:p>
            <a:pPr marL="571500">
              <a:buFont typeface="Wingdings" pitchFamily="2" charset="2"/>
              <a:buChar char="ü"/>
            </a:pPr>
            <a:r>
              <a:rPr lang="en-US" sz="2600" dirty="0" smtClean="0"/>
              <a:t>Do you have a license, a degree, or experience at a job that attests to your mastery of that skill?</a:t>
            </a:r>
          </a:p>
          <a:p>
            <a:pPr marL="571500">
              <a:buFont typeface="Wingdings" pitchFamily="2" charset="2"/>
              <a:buChar char="ü"/>
            </a:pPr>
            <a:r>
              <a:rPr lang="en-US" sz="2600" dirty="0" smtClean="0"/>
              <a:t>Do you have letters or recommendations from others that confirm your claims?	 	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2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Resume Writer's_slide master">
  <a:themeElements>
    <a:clrScheme name="design605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509B32"/>
      </a:folHlink>
    </a:clrScheme>
    <a:fontScheme name="design605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6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09B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Resume Writer's_slide master</Template>
  <TotalTime>250</TotalTime>
  <Words>351</Words>
  <Application>Microsoft Office PowerPoint</Application>
  <PresentationFormat>On-screen Show (4:3)</PresentationFormat>
  <Paragraphs>72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Resume Writer's_slide master</vt:lpstr>
      <vt:lpstr>CHAPTER 2</vt:lpstr>
      <vt:lpstr>Set a Realistic Job Search Goal</vt:lpstr>
      <vt:lpstr>Your Assets = Your Skills</vt:lpstr>
      <vt:lpstr>Examples of Technical Skill Areas</vt:lpstr>
      <vt:lpstr>Personality Traits Are Important </vt:lpstr>
      <vt:lpstr>Marketable Personality Traits</vt:lpstr>
      <vt:lpstr>Post-Assessment Checklist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Carol1</dc:creator>
  <cp:lastModifiedBy>Carol1</cp:lastModifiedBy>
  <cp:revision>40</cp:revision>
  <dcterms:created xsi:type="dcterms:W3CDTF">2011-08-23T17:18:45Z</dcterms:created>
  <dcterms:modified xsi:type="dcterms:W3CDTF">2011-09-22T13:47:03Z</dcterms:modified>
</cp:coreProperties>
</file>